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68580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0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CB42CF-D247-4094-9633-848517C39526}">
  <a:tblStyle styleId="{BDCB42CF-D247-4094-9633-848517C395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0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oboto-bold.fntdata"/><Relationship Id="rId10" Type="http://schemas.openxmlformats.org/officeDocument/2006/relationships/slide" Target="slides/slide3.xml"/><Relationship Id="rId32" Type="http://schemas.openxmlformats.org/officeDocument/2006/relationships/font" Target="fonts/Roboto-regular.fntdata"/><Relationship Id="rId13" Type="http://schemas.openxmlformats.org/officeDocument/2006/relationships/slide" Target="slides/slide6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5.xml"/><Relationship Id="rId34" Type="http://schemas.openxmlformats.org/officeDocument/2006/relationships/font" Target="fonts/Roboto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208" name="Google Shape;20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09" name="Google Shape;20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7b5d48195_0_13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330" name="Google Shape;330;g127b5d48195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1" name="Google Shape;331;g127b5d48195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7b5d48195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344" name="Google Shape;344;g127b5d4819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45" name="Google Shape;345;g127b5d4819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7b5d48195_0_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369" name="Google Shape;369;g127b5d48195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70" name="Google Shape;370;g127b5d48195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1b53694a0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384" name="Google Shape;384;g121b53694a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85" name="Google Shape;385;g121b53694a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76a3e179b_0_5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409" name="Google Shape;409;g1276a3e179b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10" name="Google Shape;410;g1276a3e179b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76a3e179b_0_1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424" name="Google Shape;424;g1276a3e179b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25" name="Google Shape;425;g1276a3e179b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76a3e179b_0_8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435" name="Google Shape;435;g1276a3e179b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36" name="Google Shape;436;g1276a3e179b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7875d10a4_0_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448" name="Google Shape;448;g127875d10a4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49" name="Google Shape;449;g127875d10a4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76a3e179b_0_10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462" name="Google Shape;462;g1276a3e179b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63" name="Google Shape;463;g1276a3e179b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76a3e179b_0_1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478" name="Google Shape;478;g1276a3e179b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79" name="Google Shape;479;g1276a3e179b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76a3e179b_0_11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231" name="Google Shape;231;g1276a3e179b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2" name="Google Shape;232;g1276a3e179b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7f8e84d3c_1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509" name="Google Shape;509;g127f8e84d3c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10" name="Google Shape;510;g127f8e84d3c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7f8e84d3c_1_10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520" name="Google Shape;520;g127f8e84d3c_1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21" name="Google Shape;521;g127f8e84d3c_1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7b5d48195_0_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531" name="Google Shape;531;g127b5d48195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32" name="Google Shape;532;g127b5d48195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7f8e84d3c_1_1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542" name="Google Shape;542;g127f8e84d3c_1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43" name="Google Shape;543;g127f8e84d3c_1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7b5d48195_0_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242" name="Google Shape;242;g127b5d48195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43" name="Google Shape;243;g127b5d48195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7b5d48195_0_3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253" name="Google Shape;253;g127b5d48195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54" name="Google Shape;254;g127b5d48195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7b5d48195_0_4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265" name="Google Shape;265;g127b5d48195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66" name="Google Shape;266;g127b5d48195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7b5d48195_0_8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278" name="Google Shape;278;g127b5d48195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9" name="Google Shape;279;g127b5d48195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b5d48195_0_10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291" name="Google Shape;291;g127b5d48195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92" name="Google Shape;292;g127b5d48195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7b5d48195_0_1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304" name="Google Shape;304;g127b5d48195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5" name="Google Shape;305;g127b5d48195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7b5d48195_0_12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t>‹#›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317" name="Google Shape;317;g127b5d48195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8" name="Google Shape;318;g127b5d48195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2838451" y="30163"/>
            <a:ext cx="4114800" cy="755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 rot="5400000">
            <a:off x="5002213" y="2193925"/>
            <a:ext cx="5457825" cy="188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 rot="5400000">
            <a:off x="1146176" y="379413"/>
            <a:ext cx="5457825" cy="55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, testo e contenuto" type="txAndObj">
  <p:cSld name="TEXT_AND_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1116013" y="1752600"/>
            <a:ext cx="37036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2" type="body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abella" type="tbl">
  <p:cSld name="TAB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grafico" type="chart">
  <p:cSld name="CHAR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/>
          <p:nvPr>
            <p:ph idx="2" type="chart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19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21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grafico" type="chart">
  <p:cSld name="CHAR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/>
          <p:nvPr>
            <p:ph idx="2" type="chart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1116013" y="1752600"/>
            <a:ext cx="37036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2" type="body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p23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5" name="Google Shape;155;p23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71" name="Google Shape;171;p26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2" name="Google Shape;172;p26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7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9" name="Google Shape;179;p27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 rot="5400000">
            <a:off x="2838451" y="30163"/>
            <a:ext cx="4114800" cy="755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 rot="5400000">
            <a:off x="5002213" y="2193925"/>
            <a:ext cx="5457825" cy="188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 rot="5400000">
            <a:off x="1146176" y="379413"/>
            <a:ext cx="5457825" cy="55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9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, testo e contenuto" type="txAndObj">
  <p:cSld name="TEXT_AND_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1116013" y="1752600"/>
            <a:ext cx="37036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2" type="body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abella" type="tbl">
  <p:cSld name="TABL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3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116013" y="1752600"/>
            <a:ext cx="37036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1" name="Google Shape;11;p1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6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7" name="Google Shape;107;p16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6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9" Type="http://schemas.openxmlformats.org/officeDocument/2006/relationships/image" Target="../media/image14.png"/><Relationship Id="rId5" Type="http://schemas.openxmlformats.org/officeDocument/2006/relationships/image" Target="../media/image11.jp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hyperlink" Target="https://code.visualstudio.com/download" TargetMode="External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gif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ypi.org/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2"/>
          <p:cNvSpPr txBox="1"/>
          <p:nvPr>
            <p:ph type="ctrTitle"/>
          </p:nvPr>
        </p:nvSpPr>
        <p:spPr>
          <a:xfrm>
            <a:off x="2249488" y="360363"/>
            <a:ext cx="619918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[FIM]  FONDAMENTI DI INFORMATICA</a:t>
            </a:r>
            <a:b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	per medicina e chirurgia high tech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32"/>
          <p:cNvGrpSpPr/>
          <p:nvPr/>
        </p:nvGrpSpPr>
        <p:grpSpPr>
          <a:xfrm>
            <a:off x="0" y="2762250"/>
            <a:ext cx="9145588" cy="4098925"/>
            <a:chOff x="0" y="1738"/>
            <a:chExt cx="5761" cy="2582"/>
          </a:xfrm>
        </p:grpSpPr>
        <p:pic>
          <p:nvPicPr>
            <p:cNvPr descr="Fondino" id="214" name="Google Shape;214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+marchio" id="215" name="Google Shape;215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scia" id="216" name="Google Shape;216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32"/>
          <p:cNvSpPr txBox="1"/>
          <p:nvPr/>
        </p:nvSpPr>
        <p:spPr>
          <a:xfrm>
            <a:off x="2247900" y="5988050"/>
            <a:ext cx="65659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Times New Roman"/>
              <a:buNone/>
            </a:pPr>
            <a:r>
              <a:rPr b="0" i="0" lang="en-US" sz="800" u="none" cap="small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Tutti i diritti relativi al presente materiale didattico ed al suo contenuto sono riservati a Sapienza e ai suoi autori (o docenti che lo hanno prodotto). È consentito l'uso personale dello stesso da parte dello studente a fini di studio. Ne è vietata nel modo più assoluto la diffusione, duplicazione, cessione, trasmissione, distribuzione a terzi o al pubblico pena le sanzioni applicabili per legge</a:t>
            </a:r>
            <a:endParaRPr b="0" i="0" sz="800" u="none" cap="small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small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3s-w" id="218" name="Google Shape;21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50" y="4651375"/>
            <a:ext cx="7239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pienza-w-ppt" id="219" name="Google Shape;219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5250" y="3643313"/>
            <a:ext cx="2859088" cy="858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-w" id="220" name="Google Shape;220;p32"/>
          <p:cNvPicPr preferRelativeResize="0"/>
          <p:nvPr/>
        </p:nvPicPr>
        <p:blipFill rotWithShape="1">
          <a:blip r:embed="rId8">
            <a:alphaModFix/>
          </a:blip>
          <a:srcRect b="58682" l="0" r="23015" t="0"/>
          <a:stretch/>
        </p:blipFill>
        <p:spPr>
          <a:xfrm>
            <a:off x="1365250" y="5375275"/>
            <a:ext cx="723900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-txt-w" id="221" name="Google Shape;221;p32"/>
          <p:cNvPicPr preferRelativeResize="0"/>
          <p:nvPr/>
        </p:nvPicPr>
        <p:blipFill rotWithShape="1">
          <a:blip r:embed="rId9">
            <a:alphaModFix/>
          </a:blip>
          <a:srcRect b="6011" l="0" r="0" t="0"/>
          <a:stretch/>
        </p:blipFill>
        <p:spPr>
          <a:xfrm>
            <a:off x="2352675" y="5375275"/>
            <a:ext cx="6181725" cy="188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3s-txt-w" id="222" name="Google Shape;222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51088" y="4748213"/>
            <a:ext cx="6183312" cy="20161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/>
        </p:nvSpPr>
        <p:spPr>
          <a:xfrm>
            <a:off x="2247900" y="2847975"/>
            <a:ext cx="6462713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-US" sz="2000" u="none" cap="small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Corso di Laurea in Medicina e Chirurgia High Tech</a:t>
            </a:r>
            <a:endParaRPr b="0" i="0" sz="2000" u="none" cap="small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2247900" y="1246505"/>
            <a:ext cx="6242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P00: Python Intro</a:t>
            </a:r>
            <a:endParaRPr sz="1800">
              <a:solidFill>
                <a:srgbClr val="BBE0E3"/>
              </a:solidFill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2247900" y="2281555"/>
            <a:ext cx="2988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BE0E3"/>
                </a:solidFill>
                <a:latin typeface="Arial"/>
                <a:ea typeface="Arial"/>
                <a:cs typeface="Arial"/>
                <a:sym typeface="Arial"/>
              </a:rPr>
              <a:t>Prof. Christian Napoli</a:t>
            </a:r>
            <a:endParaRPr b="0" i="0" sz="1800" u="none" cap="none" strike="noStrike">
              <a:solidFill>
                <a:srgbClr val="BBE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5589905" y="2281555"/>
            <a:ext cx="3340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BBE0E3"/>
                </a:solidFill>
                <a:latin typeface="Arial"/>
                <a:ea typeface="Arial"/>
                <a:cs typeface="Arial"/>
                <a:sym typeface="Arial"/>
              </a:rPr>
              <a:t>c.napoli@uniroma1.it</a:t>
            </a:r>
            <a:endParaRPr b="0" i="1" sz="1800" u="none" cap="none" strike="noStrike">
              <a:solidFill>
                <a:srgbClr val="BBE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2247925" y="1909743"/>
            <a:ext cx="2988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BBE0E3"/>
                </a:solidFill>
              </a:rPr>
              <a:t>Dott. Giorgio De Magistris</a:t>
            </a:r>
            <a:endParaRPr b="0" i="0" sz="1800" u="none" cap="none" strike="noStrike">
              <a:solidFill>
                <a:srgbClr val="BBE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5722880" y="1934155"/>
            <a:ext cx="3340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1800"/>
              <a:buFont typeface="Arial"/>
              <a:buNone/>
            </a:pPr>
            <a:r>
              <a:rPr i="1" lang="en-US" sz="1800">
                <a:solidFill>
                  <a:srgbClr val="BBE0E3"/>
                </a:solidFill>
              </a:rPr>
              <a:t>demagistris@diag.uniroma1.it</a:t>
            </a:r>
            <a:endParaRPr b="0" i="1" sz="1800" u="none" cap="none" strike="noStrike">
              <a:solidFill>
                <a:srgbClr val="BBE0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41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Garbage Collector</a:t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1"/>
          <p:cNvSpPr txBox="1"/>
          <p:nvPr>
            <p:ph idx="1" type="body"/>
          </p:nvPr>
        </p:nvSpPr>
        <p:spPr>
          <a:xfrm>
            <a:off x="0" y="1371600"/>
            <a:ext cx="34776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Se assegno un oggetto ad una variabile essa contiene un riferimento all’oggetto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L’interprete Python mantiene una tabella per contare il numero di riferimenti per ogni 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Quando un oggetto non è più referenziato (diventa inaccessibile) la sua memoria viene liberata dal Garbage Collector</a:t>
            </a:r>
            <a:endParaRPr sz="1800"/>
          </a:p>
        </p:txBody>
      </p:sp>
      <p:graphicFrame>
        <p:nvGraphicFramePr>
          <p:cNvPr id="337" name="Google Shape;337;p41"/>
          <p:cNvGraphicFramePr/>
          <p:nvPr/>
        </p:nvGraphicFramePr>
        <p:xfrm>
          <a:off x="4963800" y="78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{BDCB42CF-D247-4094-9633-848517C39526}</a:tableStyleId>
              </a:tblPr>
              <a:tblGrid>
                <a:gridCol w="1690075"/>
                <a:gridCol w="1690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Object 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Refs Counter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0x7fea47569680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8" name="Google Shape;338;p41"/>
          <p:cNvSpPr/>
          <p:nvPr/>
        </p:nvSpPr>
        <p:spPr>
          <a:xfrm>
            <a:off x="4963800" y="1738775"/>
            <a:ext cx="3662100" cy="41148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[1,2,3,4]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print(hex(id(a)))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prints 0x7fea47569680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= [1,2]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1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3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1"/>
          <p:cNvSpPr/>
          <p:nvPr/>
        </p:nvSpPr>
        <p:spPr>
          <a:xfrm>
            <a:off x="4193100" y="4963775"/>
            <a:ext cx="75780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1"/>
          <p:cNvSpPr txBox="1"/>
          <p:nvPr/>
        </p:nvSpPr>
        <p:spPr>
          <a:xfrm>
            <a:off x="5993450" y="4576775"/>
            <a:ext cx="210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object is garbage collected !!</a:t>
            </a:r>
            <a:endParaRPr b="1"/>
          </a:p>
        </p:txBody>
      </p:sp>
      <p:sp>
        <p:nvSpPr>
          <p:cNvPr id="341" name="Google Shape;341;p4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42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Standard Library</a:t>
            </a:r>
            <a:endParaRPr/>
          </a:p>
        </p:txBody>
      </p:sp>
      <p:sp>
        <p:nvSpPr>
          <p:cNvPr id="349" name="Google Shape;349;p42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1461525" y="1451125"/>
            <a:ext cx="2305800" cy="957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2"/>
          <p:cNvSpPr/>
          <p:nvPr/>
        </p:nvSpPr>
        <p:spPr>
          <a:xfrm>
            <a:off x="1461513" y="3980510"/>
            <a:ext cx="2305800" cy="957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2"/>
          <p:cNvSpPr/>
          <p:nvPr/>
        </p:nvSpPr>
        <p:spPr>
          <a:xfrm>
            <a:off x="5129050" y="1451125"/>
            <a:ext cx="2305800" cy="957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/>
          <p:nvPr/>
        </p:nvSpPr>
        <p:spPr>
          <a:xfrm>
            <a:off x="5129038" y="3980510"/>
            <a:ext cx="2305800" cy="957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1461525" y="1050925"/>
            <a:ext cx="13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Matematica</a:t>
            </a:r>
            <a:endParaRPr/>
          </a:p>
        </p:txBody>
      </p:sp>
      <p:sp>
        <p:nvSpPr>
          <p:cNvPr id="355" name="Google Shape;355;p42"/>
          <p:cNvSpPr txBox="1"/>
          <p:nvPr/>
        </p:nvSpPr>
        <p:spPr>
          <a:xfrm>
            <a:off x="5129050" y="1050925"/>
            <a:ext cx="20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Manipolazione Testo</a:t>
            </a:r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466350" y="3598863"/>
            <a:ext cx="20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Collezioni</a:t>
            </a:r>
            <a:endParaRPr/>
          </a:p>
        </p:txBody>
      </p:sp>
      <p:sp>
        <p:nvSpPr>
          <p:cNvPr id="357" name="Google Shape;357;p42"/>
          <p:cNvSpPr txBox="1"/>
          <p:nvPr/>
        </p:nvSpPr>
        <p:spPr>
          <a:xfrm>
            <a:off x="5129050" y="3580300"/>
            <a:ext cx="23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Primitive Sistema Operativo</a:t>
            </a: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2703450" y="1939525"/>
            <a:ext cx="974100" cy="208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random</a:t>
            </a:r>
            <a:endParaRPr b="1"/>
          </a:p>
        </p:txBody>
      </p:sp>
      <p:sp>
        <p:nvSpPr>
          <p:cNvPr id="359" name="Google Shape;359;p42"/>
          <p:cNvSpPr/>
          <p:nvPr/>
        </p:nvSpPr>
        <p:spPr>
          <a:xfrm>
            <a:off x="1613450" y="1692975"/>
            <a:ext cx="715500" cy="208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math</a:t>
            </a:r>
            <a:endParaRPr b="1"/>
          </a:p>
        </p:txBody>
      </p:sp>
      <p:sp>
        <p:nvSpPr>
          <p:cNvPr id="360" name="Google Shape;360;p42"/>
          <p:cNvSpPr/>
          <p:nvPr/>
        </p:nvSpPr>
        <p:spPr>
          <a:xfrm>
            <a:off x="5271050" y="1616775"/>
            <a:ext cx="715500" cy="208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string</a:t>
            </a:r>
            <a:endParaRPr b="1"/>
          </a:p>
        </p:txBody>
      </p:sp>
      <p:sp>
        <p:nvSpPr>
          <p:cNvPr id="361" name="Google Shape;361;p42"/>
          <p:cNvSpPr/>
          <p:nvPr/>
        </p:nvSpPr>
        <p:spPr>
          <a:xfrm>
            <a:off x="6261650" y="1997775"/>
            <a:ext cx="586500" cy="208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</a:t>
            </a:r>
            <a:endParaRPr b="1"/>
          </a:p>
        </p:txBody>
      </p:sp>
      <p:sp>
        <p:nvSpPr>
          <p:cNvPr id="362" name="Google Shape;362;p42"/>
          <p:cNvSpPr/>
          <p:nvPr/>
        </p:nvSpPr>
        <p:spPr>
          <a:xfrm>
            <a:off x="1613450" y="4055175"/>
            <a:ext cx="1199400" cy="2088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collections</a:t>
            </a:r>
            <a:endParaRPr b="1"/>
          </a:p>
        </p:txBody>
      </p:sp>
      <p:sp>
        <p:nvSpPr>
          <p:cNvPr id="363" name="Google Shape;363;p42"/>
          <p:cNvSpPr/>
          <p:nvPr/>
        </p:nvSpPr>
        <p:spPr>
          <a:xfrm>
            <a:off x="2375450" y="4588575"/>
            <a:ext cx="1199400" cy="2088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heapq</a:t>
            </a:r>
            <a:endParaRPr b="1"/>
          </a:p>
        </p:txBody>
      </p:sp>
      <p:sp>
        <p:nvSpPr>
          <p:cNvPr id="364" name="Google Shape;364;p42"/>
          <p:cNvSpPr/>
          <p:nvPr/>
        </p:nvSpPr>
        <p:spPr>
          <a:xfrm>
            <a:off x="5400050" y="4455975"/>
            <a:ext cx="586500" cy="2088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os</a:t>
            </a:r>
            <a:endParaRPr b="1"/>
          </a:p>
        </p:txBody>
      </p:sp>
      <p:sp>
        <p:nvSpPr>
          <p:cNvPr id="365" name="Google Shape;365;p42"/>
          <p:cNvSpPr/>
          <p:nvPr/>
        </p:nvSpPr>
        <p:spPr>
          <a:xfrm>
            <a:off x="6553200" y="4173363"/>
            <a:ext cx="586500" cy="2088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time</a:t>
            </a:r>
            <a:endParaRPr b="1"/>
          </a:p>
        </p:txBody>
      </p:sp>
      <p:sp>
        <p:nvSpPr>
          <p:cNvPr id="366" name="Google Shape;366;p4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43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External Libraries</a:t>
            </a:r>
            <a:endParaRPr/>
          </a:p>
        </p:txBody>
      </p:sp>
      <p:sp>
        <p:nvSpPr>
          <p:cNvPr id="374" name="Google Shape;374;p43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224" y="1362975"/>
            <a:ext cx="2632953" cy="10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137" y="2242031"/>
            <a:ext cx="2895600" cy="129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075" y="329006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725" y="82471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4475" y="3429000"/>
            <a:ext cx="2229700" cy="12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1925" y="4902667"/>
            <a:ext cx="2632950" cy="63191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p44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Linguaggio Compilato vs Linguaggio Interpretato</a:t>
            </a:r>
            <a:endParaRPr/>
          </a:p>
        </p:txBody>
      </p:sp>
      <p:sp>
        <p:nvSpPr>
          <p:cNvPr id="389" name="Google Shape;389;p44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4"/>
          <p:cNvSpPr txBox="1"/>
          <p:nvPr>
            <p:ph idx="1" type="body"/>
          </p:nvPr>
        </p:nvSpPr>
        <p:spPr>
          <a:xfrm>
            <a:off x="2606100" y="1264375"/>
            <a:ext cx="17730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2"/>
                </a:solidFill>
              </a:rPr>
              <a:t>Linguaggio Compilato</a:t>
            </a:r>
            <a:endParaRPr b="1" sz="1800">
              <a:solidFill>
                <a:schemeClr val="lt2"/>
              </a:solidFill>
            </a:endParaRPr>
          </a:p>
        </p:txBody>
      </p:sp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4912800" y="1264375"/>
            <a:ext cx="1477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2"/>
                </a:solidFill>
              </a:rPr>
              <a:t>Linguaggio Interpretato</a:t>
            </a:r>
            <a:endParaRPr b="1" sz="1800">
              <a:solidFill>
                <a:schemeClr val="lt2"/>
              </a:solidFill>
            </a:endParaRPr>
          </a:p>
        </p:txBody>
      </p:sp>
      <p:sp>
        <p:nvSpPr>
          <p:cNvPr id="392" name="Google Shape;392;p44"/>
          <p:cNvSpPr/>
          <p:nvPr/>
        </p:nvSpPr>
        <p:spPr>
          <a:xfrm>
            <a:off x="299425" y="1643038"/>
            <a:ext cx="1905000" cy="14046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main(</a:t>
            </a:r>
            <a:r>
              <a:rPr lang="en-US" sz="105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chemeClr val="lt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argc</a:t>
            </a:r>
            <a:r>
              <a:rPr lang="en-US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-US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-US" sz="1050">
                <a:solidFill>
                  <a:schemeClr val="lt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argv</a:t>
            </a:r>
            <a:r>
              <a:rPr lang="en-US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c = 3 + 2;</a:t>
            </a:r>
            <a:endParaRPr sz="10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6509725" y="1694175"/>
            <a:ext cx="1905000" cy="14046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sum(</a:t>
            </a:r>
            <a:r>
              <a:rPr lang="en-US" sz="1050">
                <a:solidFill>
                  <a:schemeClr val="lt2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chemeClr val="lt2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1050"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0000FF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a + b</a:t>
            </a:r>
            <a:endParaRPr sz="1050"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c = sum(3,2)</a:t>
            </a:r>
            <a:endParaRPr sz="1050"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EFEFE"/>
              </a:highlight>
            </a:endParaRPr>
          </a:p>
        </p:txBody>
      </p:sp>
      <p:sp>
        <p:nvSpPr>
          <p:cNvPr id="394" name="Google Shape;394;p44"/>
          <p:cNvSpPr txBox="1"/>
          <p:nvPr/>
        </p:nvSpPr>
        <p:spPr>
          <a:xfrm>
            <a:off x="-192325" y="47139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4"/>
          <p:cNvSpPr/>
          <p:nvPr/>
        </p:nvSpPr>
        <p:spPr>
          <a:xfrm>
            <a:off x="299425" y="4386650"/>
            <a:ext cx="1905000" cy="13737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01001000 01100101 01101100 01101100 01101111 00100000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01001000 01100101 01101100 01101100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"/>
          <p:cNvSpPr txBox="1"/>
          <p:nvPr/>
        </p:nvSpPr>
        <p:spPr>
          <a:xfrm>
            <a:off x="299425" y="1264375"/>
            <a:ext cx="177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Source code (</a:t>
            </a:r>
            <a:r>
              <a:rPr b="1" lang="en-US" sz="1300"/>
              <a:t>file</a:t>
            </a:r>
            <a:r>
              <a:rPr b="1" lang="en-US" sz="1300"/>
              <a:t>.c)</a:t>
            </a:r>
            <a:endParaRPr b="1" sz="1300"/>
          </a:p>
        </p:txBody>
      </p:sp>
      <p:sp>
        <p:nvSpPr>
          <p:cNvPr id="397" name="Google Shape;397;p44"/>
          <p:cNvSpPr/>
          <p:nvPr/>
        </p:nvSpPr>
        <p:spPr>
          <a:xfrm>
            <a:off x="936025" y="3185973"/>
            <a:ext cx="499800" cy="8940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4"/>
          <p:cNvSpPr txBox="1"/>
          <p:nvPr/>
        </p:nvSpPr>
        <p:spPr>
          <a:xfrm>
            <a:off x="299425" y="4001750"/>
            <a:ext cx="223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File eseguibile (.elf o .exe)</a:t>
            </a:r>
            <a:endParaRPr b="1" sz="1300"/>
          </a:p>
        </p:txBody>
      </p:sp>
      <p:sp>
        <p:nvSpPr>
          <p:cNvPr id="399" name="Google Shape;399;p44"/>
          <p:cNvSpPr/>
          <p:nvPr/>
        </p:nvSpPr>
        <p:spPr>
          <a:xfrm>
            <a:off x="3694900" y="4542625"/>
            <a:ext cx="1626600" cy="1373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Esecuzione</a:t>
            </a:r>
            <a:endParaRPr/>
          </a:p>
        </p:txBody>
      </p:sp>
      <p:sp>
        <p:nvSpPr>
          <p:cNvPr id="400" name="Google Shape;400;p44"/>
          <p:cNvSpPr txBox="1"/>
          <p:nvPr/>
        </p:nvSpPr>
        <p:spPr>
          <a:xfrm>
            <a:off x="6486300" y="1264375"/>
            <a:ext cx="203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Source code (file.py)</a:t>
            </a:r>
            <a:endParaRPr b="1" sz="1300"/>
          </a:p>
        </p:txBody>
      </p:sp>
      <p:sp>
        <p:nvSpPr>
          <p:cNvPr id="401" name="Google Shape;401;p44"/>
          <p:cNvSpPr/>
          <p:nvPr/>
        </p:nvSpPr>
        <p:spPr>
          <a:xfrm rot="-5400000">
            <a:off x="2764150" y="4782473"/>
            <a:ext cx="499800" cy="8940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4"/>
          <p:cNvSpPr txBox="1"/>
          <p:nvPr/>
        </p:nvSpPr>
        <p:spPr>
          <a:xfrm>
            <a:off x="1344975" y="3232200"/>
            <a:ext cx="241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Compilatore (es gcc o MSVC)</a:t>
            </a:r>
            <a:endParaRPr b="1" sz="1300"/>
          </a:p>
        </p:txBody>
      </p:sp>
      <p:sp>
        <p:nvSpPr>
          <p:cNvPr id="403" name="Google Shape;403;p44"/>
          <p:cNvSpPr/>
          <p:nvPr/>
        </p:nvSpPr>
        <p:spPr>
          <a:xfrm rot="2700000">
            <a:off x="6091657" y="3091743"/>
            <a:ext cx="499783" cy="22049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6553200" y="4235225"/>
            <a:ext cx="241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Interprete</a:t>
            </a:r>
            <a:r>
              <a:rPr b="1" lang="en-US" sz="1300"/>
              <a:t> (es CPython)</a:t>
            </a:r>
            <a:endParaRPr b="1" sz="1300"/>
          </a:p>
        </p:txBody>
      </p:sp>
      <p:cxnSp>
        <p:nvCxnSpPr>
          <p:cNvPr id="405" name="Google Shape;405;p44"/>
          <p:cNvCxnSpPr/>
          <p:nvPr/>
        </p:nvCxnSpPr>
        <p:spPr>
          <a:xfrm>
            <a:off x="4433775" y="1137675"/>
            <a:ext cx="0" cy="3200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4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45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Linguaggio Compilato vs Linguaggio Interpretato</a:t>
            </a:r>
            <a:endParaRPr/>
          </a:p>
        </p:txBody>
      </p:sp>
      <p:sp>
        <p:nvSpPr>
          <p:cNvPr id="414" name="Google Shape;414;p45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5"/>
          <p:cNvSpPr txBox="1"/>
          <p:nvPr>
            <p:ph idx="1" type="body"/>
          </p:nvPr>
        </p:nvSpPr>
        <p:spPr>
          <a:xfrm>
            <a:off x="-27662" y="1100650"/>
            <a:ext cx="17730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2"/>
                </a:solidFill>
              </a:rPr>
              <a:t>Linguaggio Compilato</a:t>
            </a:r>
            <a:endParaRPr b="1" sz="1800">
              <a:solidFill>
                <a:schemeClr val="lt2"/>
              </a:solidFill>
            </a:endParaRPr>
          </a:p>
        </p:txBody>
      </p:sp>
      <p:sp>
        <p:nvSpPr>
          <p:cNvPr id="416" name="Google Shape;416;p45"/>
          <p:cNvSpPr txBox="1"/>
          <p:nvPr>
            <p:ph idx="1" type="body"/>
          </p:nvPr>
        </p:nvSpPr>
        <p:spPr>
          <a:xfrm>
            <a:off x="4597463" y="1100650"/>
            <a:ext cx="14778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2"/>
                </a:solidFill>
              </a:rPr>
              <a:t>Linguaggio Interpretato</a:t>
            </a:r>
            <a:endParaRPr b="1" sz="1800">
              <a:solidFill>
                <a:schemeClr val="lt2"/>
              </a:solidFill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-219987" y="45863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5"/>
          <p:cNvSpPr txBox="1"/>
          <p:nvPr/>
        </p:nvSpPr>
        <p:spPr>
          <a:xfrm>
            <a:off x="-27662" y="1923600"/>
            <a:ext cx="40935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Il compilatore traduce il codice direttamente in linguaggio macchina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✔"/>
            </a:pPr>
            <a:r>
              <a:rPr lang="en-US" sz="1800"/>
              <a:t>In genere è più efficiente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🗶"/>
            </a:pPr>
            <a:r>
              <a:rPr lang="en-US" sz="1800"/>
              <a:t>L’eseguibile generato dal compilatore è specifico per la piattaforma</a:t>
            </a:r>
            <a:endParaRPr sz="1800"/>
          </a:p>
        </p:txBody>
      </p:sp>
      <p:sp>
        <p:nvSpPr>
          <p:cNvPr id="419" name="Google Shape;419;p45"/>
          <p:cNvSpPr txBox="1"/>
          <p:nvPr/>
        </p:nvSpPr>
        <p:spPr>
          <a:xfrm>
            <a:off x="4448163" y="1923600"/>
            <a:ext cx="46251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Non c’è un compilatore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L’interprete è un programma che esegue direttamente il codice sorgente (convertito in bytecode) un’istruzione alla volta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✔"/>
            </a:pPr>
            <a:r>
              <a:rPr lang="en-US" sz="1800"/>
              <a:t>Di solito è meno efficiente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🗶"/>
            </a:pPr>
            <a:r>
              <a:rPr lang="en-US" sz="1800"/>
              <a:t>Cross-platform, lo stesso codice può essere eseguito su più piattaforme, a patto che esista un’implementazione dell’interprete per la piattaforma in questione</a:t>
            </a:r>
            <a:endParaRPr sz="1800"/>
          </a:p>
        </p:txBody>
      </p:sp>
      <p:cxnSp>
        <p:nvCxnSpPr>
          <p:cNvPr id="420" name="Google Shape;420;p45"/>
          <p:cNvCxnSpPr/>
          <p:nvPr/>
        </p:nvCxnSpPr>
        <p:spPr>
          <a:xfrm>
            <a:off x="4061625" y="1084525"/>
            <a:ext cx="10800" cy="5039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46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Interprete Python</a:t>
            </a:r>
            <a:endParaRPr/>
          </a:p>
        </p:txBody>
      </p:sp>
      <p:sp>
        <p:nvSpPr>
          <p:cNvPr id="429" name="Google Shape;429;p46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925" y="2210375"/>
            <a:ext cx="6188150" cy="36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6"/>
          <p:cNvSpPr txBox="1"/>
          <p:nvPr/>
        </p:nvSpPr>
        <p:spPr>
          <a:xfrm>
            <a:off x="0" y="1180225"/>
            <a:ext cx="4689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L’interprete Python può eseguire comandi in modo interattivo</a:t>
            </a:r>
            <a:endParaRPr sz="1800"/>
          </a:p>
        </p:txBody>
      </p:sp>
      <p:sp>
        <p:nvSpPr>
          <p:cNvPr id="432" name="Google Shape;432;p46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47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Interprete Python</a:t>
            </a:r>
            <a:endParaRPr/>
          </a:p>
        </p:txBody>
      </p:sp>
      <p:sp>
        <p:nvSpPr>
          <p:cNvPr id="440" name="Google Shape;440;p47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7"/>
          <p:cNvSpPr txBox="1"/>
          <p:nvPr/>
        </p:nvSpPr>
        <p:spPr>
          <a:xfrm>
            <a:off x="0" y="1180225"/>
            <a:ext cx="4689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Oppure può eseguire un programma salvato in un file con estensione </a:t>
            </a:r>
            <a:r>
              <a:rPr b="1" lang="en-US" sz="1800"/>
              <a:t>.py</a:t>
            </a:r>
            <a:r>
              <a:rPr lang="en-US" sz="1800"/>
              <a:t> </a:t>
            </a:r>
            <a:endParaRPr sz="1800"/>
          </a:p>
        </p:txBody>
      </p:sp>
      <p:sp>
        <p:nvSpPr>
          <p:cNvPr id="442" name="Google Shape;442;p47"/>
          <p:cNvSpPr/>
          <p:nvPr/>
        </p:nvSpPr>
        <p:spPr>
          <a:xfrm>
            <a:off x="106300" y="2655525"/>
            <a:ext cx="2460900" cy="27963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__name__==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"__main__"</a:t>
            </a: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range(10):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print(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3" name="Google Shape;4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725" y="2109000"/>
            <a:ext cx="5748650" cy="38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7"/>
          <p:cNvSpPr txBox="1"/>
          <p:nvPr/>
        </p:nvSpPr>
        <p:spPr>
          <a:xfrm>
            <a:off x="106300" y="2262825"/>
            <a:ext cx="177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example.py</a:t>
            </a:r>
            <a:endParaRPr b="1" sz="1300"/>
          </a:p>
        </p:txBody>
      </p:sp>
      <p:sp>
        <p:nvSpPr>
          <p:cNvPr id="445" name="Google Shape;445;p47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48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Development Environment</a:t>
            </a:r>
            <a:endParaRPr/>
          </a:p>
        </p:txBody>
      </p:sp>
      <p:sp>
        <p:nvSpPr>
          <p:cNvPr id="453" name="Google Shape;453;p48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8"/>
          <p:cNvSpPr txBox="1"/>
          <p:nvPr/>
        </p:nvSpPr>
        <p:spPr>
          <a:xfrm>
            <a:off x="5111700" y="877925"/>
            <a:ext cx="4032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Integrated Development Environment (IDE)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Code Editing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Syntax Highlighting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Integrated Terminal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Integrated Debugger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Versioning Control</a:t>
            </a:r>
            <a:endParaRPr sz="1800"/>
          </a:p>
        </p:txBody>
      </p:sp>
      <p:sp>
        <p:nvSpPr>
          <p:cNvPr id="455" name="Google Shape;455;p48"/>
          <p:cNvSpPr txBox="1"/>
          <p:nvPr/>
        </p:nvSpPr>
        <p:spPr>
          <a:xfrm>
            <a:off x="0" y="877925"/>
            <a:ext cx="4032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Text Editor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Code Editing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Syntax Highlighting</a:t>
            </a:r>
            <a:endParaRPr sz="1800"/>
          </a:p>
        </p:txBody>
      </p:sp>
      <p:sp>
        <p:nvSpPr>
          <p:cNvPr id="456" name="Google Shape;456;p48"/>
          <p:cNvSpPr txBox="1"/>
          <p:nvPr/>
        </p:nvSpPr>
        <p:spPr>
          <a:xfrm>
            <a:off x="676975" y="2531275"/>
            <a:ext cx="3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125" y="3389007"/>
            <a:ext cx="2895600" cy="247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451" y="3348150"/>
            <a:ext cx="2992699" cy="25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8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p49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Environment Setup</a:t>
            </a:r>
            <a:endParaRPr/>
          </a:p>
        </p:txBody>
      </p:sp>
      <p:sp>
        <p:nvSpPr>
          <p:cNvPr id="467" name="Google Shape;467;p49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9"/>
          <p:cNvSpPr txBox="1"/>
          <p:nvPr>
            <p:ph idx="1" type="body"/>
          </p:nvPr>
        </p:nvSpPr>
        <p:spPr>
          <a:xfrm>
            <a:off x="-1" y="1371600"/>
            <a:ext cx="35223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Download the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Python Interpreter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Download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Visual Studio Code IDE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Install Python Extension in VS Code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Enjoy Programming : )</a:t>
            </a:r>
            <a:endParaRPr sz="1800"/>
          </a:p>
        </p:txBody>
      </p:sp>
      <p:pic>
        <p:nvPicPr>
          <p:cNvPr id="469" name="Google Shape;46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099" y="1189687"/>
            <a:ext cx="5316900" cy="447861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9"/>
          <p:cNvSpPr/>
          <p:nvPr/>
        </p:nvSpPr>
        <p:spPr>
          <a:xfrm>
            <a:off x="3748900" y="3050200"/>
            <a:ext cx="573900" cy="5049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49"/>
          <p:cNvCxnSpPr>
            <a:endCxn id="472" idx="3"/>
          </p:cNvCxnSpPr>
          <p:nvPr/>
        </p:nvCxnSpPr>
        <p:spPr>
          <a:xfrm flipH="1">
            <a:off x="2749050" y="3322225"/>
            <a:ext cx="1020000" cy="23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49"/>
          <p:cNvSpPr txBox="1"/>
          <p:nvPr/>
        </p:nvSpPr>
        <p:spPr>
          <a:xfrm>
            <a:off x="1136550" y="5400925"/>
            <a:ext cx="16125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Extensions Marketplace</a:t>
            </a:r>
            <a:endParaRPr/>
          </a:p>
        </p:txBody>
      </p:sp>
      <p:sp>
        <p:nvSpPr>
          <p:cNvPr id="473" name="Google Shape;473;p49"/>
          <p:cNvSpPr/>
          <p:nvPr/>
        </p:nvSpPr>
        <p:spPr>
          <a:xfrm>
            <a:off x="4235250" y="2205075"/>
            <a:ext cx="1729200" cy="504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9"/>
          <p:cNvSpPr/>
          <p:nvPr/>
        </p:nvSpPr>
        <p:spPr>
          <a:xfrm>
            <a:off x="5381450" y="2709975"/>
            <a:ext cx="514800" cy="884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9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p50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Debugger</a:t>
            </a:r>
            <a:endParaRPr/>
          </a:p>
        </p:txBody>
      </p:sp>
      <p:sp>
        <p:nvSpPr>
          <p:cNvPr id="483" name="Google Shape;483;p50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9600"/>
            <a:ext cx="6858000" cy="48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0"/>
          <p:cNvSpPr/>
          <p:nvPr/>
        </p:nvSpPr>
        <p:spPr>
          <a:xfrm>
            <a:off x="495400" y="1797075"/>
            <a:ext cx="2292600" cy="163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0"/>
          <p:cNvSpPr txBox="1"/>
          <p:nvPr/>
        </p:nvSpPr>
        <p:spPr>
          <a:xfrm>
            <a:off x="2311900" y="543975"/>
            <a:ext cx="18030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Variables Explorer</a:t>
            </a:r>
            <a:endParaRPr/>
          </a:p>
        </p:txBody>
      </p:sp>
      <p:cxnSp>
        <p:nvCxnSpPr>
          <p:cNvPr id="487" name="Google Shape;487;p50"/>
          <p:cNvCxnSpPr>
            <a:stCxn id="485" idx="0"/>
            <a:endCxn id="486" idx="1"/>
          </p:cNvCxnSpPr>
          <p:nvPr/>
        </p:nvCxnSpPr>
        <p:spPr>
          <a:xfrm flipH="1" rot="10800000">
            <a:off x="1641700" y="744075"/>
            <a:ext cx="670200" cy="105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8" name="Google Shape;4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225" y="237025"/>
            <a:ext cx="17049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225" y="1280838"/>
            <a:ext cx="17049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225" y="2324675"/>
            <a:ext cx="17049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225" y="3368500"/>
            <a:ext cx="17049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225" y="4412325"/>
            <a:ext cx="17049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225" y="5408700"/>
            <a:ext cx="170497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0"/>
          <p:cNvSpPr/>
          <p:nvPr/>
        </p:nvSpPr>
        <p:spPr>
          <a:xfrm>
            <a:off x="7297500" y="237025"/>
            <a:ext cx="262200" cy="30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0"/>
          <p:cNvSpPr txBox="1"/>
          <p:nvPr/>
        </p:nvSpPr>
        <p:spPr>
          <a:xfrm>
            <a:off x="7100550" y="1647363"/>
            <a:ext cx="170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Salta alla riga successiva</a:t>
            </a:r>
            <a:endParaRPr/>
          </a:p>
        </p:txBody>
      </p:sp>
      <p:sp>
        <p:nvSpPr>
          <p:cNvPr id="496" name="Google Shape;496;p50"/>
          <p:cNvSpPr/>
          <p:nvPr/>
        </p:nvSpPr>
        <p:spPr>
          <a:xfrm>
            <a:off x="7559700" y="1280850"/>
            <a:ext cx="262200" cy="30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0"/>
          <p:cNvSpPr/>
          <p:nvPr/>
        </p:nvSpPr>
        <p:spPr>
          <a:xfrm>
            <a:off x="7821900" y="2324675"/>
            <a:ext cx="262200" cy="30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0"/>
          <p:cNvSpPr/>
          <p:nvPr/>
        </p:nvSpPr>
        <p:spPr>
          <a:xfrm>
            <a:off x="8036400" y="3368500"/>
            <a:ext cx="262200" cy="30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0"/>
          <p:cNvSpPr/>
          <p:nvPr/>
        </p:nvSpPr>
        <p:spPr>
          <a:xfrm>
            <a:off x="8298600" y="4412325"/>
            <a:ext cx="262200" cy="30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0"/>
          <p:cNvSpPr/>
          <p:nvPr/>
        </p:nvSpPr>
        <p:spPr>
          <a:xfrm>
            <a:off x="8560800" y="5408700"/>
            <a:ext cx="262200" cy="30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0"/>
          <p:cNvSpPr txBox="1"/>
          <p:nvPr/>
        </p:nvSpPr>
        <p:spPr>
          <a:xfrm>
            <a:off x="7114277" y="603525"/>
            <a:ext cx="190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Esegui fino al prossimo breakpoint</a:t>
            </a:r>
            <a:endParaRPr/>
          </a:p>
        </p:txBody>
      </p:sp>
      <p:sp>
        <p:nvSpPr>
          <p:cNvPr id="502" name="Google Shape;502;p50"/>
          <p:cNvSpPr txBox="1"/>
          <p:nvPr/>
        </p:nvSpPr>
        <p:spPr>
          <a:xfrm>
            <a:off x="7114263" y="2691175"/>
            <a:ext cx="170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Entra nella funzione</a:t>
            </a:r>
            <a:endParaRPr/>
          </a:p>
        </p:txBody>
      </p:sp>
      <p:sp>
        <p:nvSpPr>
          <p:cNvPr id="503" name="Google Shape;503;p50"/>
          <p:cNvSpPr txBox="1"/>
          <p:nvPr/>
        </p:nvSpPr>
        <p:spPr>
          <a:xfrm>
            <a:off x="7077825" y="3673300"/>
            <a:ext cx="197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Esci dalla funzione (viene eseguita comunque)</a:t>
            </a:r>
            <a:endParaRPr/>
          </a:p>
        </p:txBody>
      </p:sp>
      <p:sp>
        <p:nvSpPr>
          <p:cNvPr id="504" name="Google Shape;504;p50"/>
          <p:cNvSpPr txBox="1"/>
          <p:nvPr/>
        </p:nvSpPr>
        <p:spPr>
          <a:xfrm>
            <a:off x="7114275" y="4717125"/>
            <a:ext cx="19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Ricomincia</a:t>
            </a:r>
            <a:endParaRPr/>
          </a:p>
        </p:txBody>
      </p:sp>
      <p:sp>
        <p:nvSpPr>
          <p:cNvPr id="505" name="Google Shape;505;p50"/>
          <p:cNvSpPr txBox="1"/>
          <p:nvPr/>
        </p:nvSpPr>
        <p:spPr>
          <a:xfrm>
            <a:off x="7114275" y="5713500"/>
            <a:ext cx="19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Ferma</a:t>
            </a:r>
            <a:endParaRPr/>
          </a:p>
        </p:txBody>
      </p:sp>
      <p:sp>
        <p:nvSpPr>
          <p:cNvPr id="506" name="Google Shape;506;p50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33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1" y="1187050"/>
            <a:ext cx="39729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Uno dei linguaggi di programmazione più usati al mondo (se non il più usato)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tipizzazione dinamica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orientato agli oggetti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linguaggio interpretato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ampia libreria interna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moltissimi moduli esterni</a:t>
            </a:r>
            <a:endParaRPr sz="1800"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444" y="3038475"/>
            <a:ext cx="2762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p51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Jupyter</a:t>
            </a:r>
            <a:r>
              <a:rPr lang="en-US"/>
              <a:t> Notebook</a:t>
            </a:r>
            <a:endParaRPr/>
          </a:p>
        </p:txBody>
      </p:sp>
      <p:sp>
        <p:nvSpPr>
          <p:cNvPr id="514" name="Google Shape;514;p51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1"/>
          <p:cNvSpPr txBox="1"/>
          <p:nvPr>
            <p:ph idx="1" type="body"/>
          </p:nvPr>
        </p:nvSpPr>
        <p:spPr>
          <a:xfrm>
            <a:off x="0" y="1371600"/>
            <a:ext cx="46431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200"/>
              <a:buChar char="●"/>
            </a:pPr>
            <a:r>
              <a:rPr lang="en-US" sz="1800"/>
              <a:t>E’ un interprete python interattivo con alcune funzionalità extra:</a:t>
            </a:r>
            <a:endParaRPr sz="18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400"/>
              <a:t>Mischiare codice e markdown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400"/>
              <a:t>Widgets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400"/>
              <a:t>Inline Plots</a:t>
            </a:r>
            <a:endParaRPr sz="14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/>
              <a:t>Molto usato nella comunità scientifica per la facilità con cui permette di presentare i risultati</a:t>
            </a:r>
            <a:endParaRPr sz="1400"/>
          </a:p>
        </p:txBody>
      </p:sp>
      <p:pic>
        <p:nvPicPr>
          <p:cNvPr id="516" name="Google Shape;5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775" y="2224475"/>
            <a:ext cx="3614500" cy="240905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4" name="Google Shape;524;p52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Package Manager (pip)</a:t>
            </a:r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2"/>
          <p:cNvSpPr txBox="1"/>
          <p:nvPr/>
        </p:nvSpPr>
        <p:spPr>
          <a:xfrm>
            <a:off x="19425" y="1126800"/>
            <a:ext cx="43614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highlight>
                  <a:srgbClr val="FEFEFE"/>
                </a:highlight>
              </a:rPr>
              <a:t>Permette di installare i packages esterni</a:t>
            </a:r>
            <a:endParaRPr sz="1800">
              <a:highlight>
                <a:srgbClr val="FEFEFE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EFEFE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highlight>
                  <a:srgbClr val="FEFEFE"/>
                </a:highlight>
              </a:rPr>
              <a:t>I package devono essere presenti nel </a:t>
            </a:r>
            <a:r>
              <a:rPr lang="en-US" sz="1800" u="sng">
                <a:highlight>
                  <a:srgbClr val="FEFEFE"/>
                </a:highlight>
                <a:hlinkClick r:id="rId3"/>
              </a:rPr>
              <a:t>Python Package Index</a:t>
            </a:r>
            <a:endParaRPr sz="1800">
              <a:highlight>
                <a:srgbClr val="FEFEFE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EFEFE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highlight>
                  <a:srgbClr val="FEFEFE"/>
                </a:highlight>
              </a:rPr>
              <a:t>Per installare un package usare il comando:  </a:t>
            </a:r>
            <a:endParaRPr sz="1800">
              <a:highlight>
                <a:srgbClr val="FEFEFE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rgbClr val="FEFEFE"/>
                </a:solidFill>
                <a:highlight>
                  <a:srgbClr val="000000"/>
                </a:highlight>
              </a:rPr>
              <a:t>$ pip install package_name</a:t>
            </a:r>
            <a:r>
              <a:rPr lang="en-US" sz="1800">
                <a:highlight>
                  <a:srgbClr val="FEFEFE"/>
                </a:highlight>
              </a:rPr>
              <a:t> </a:t>
            </a:r>
            <a:endParaRPr sz="1800">
              <a:highlight>
                <a:srgbClr val="FEFEFE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800">
              <a:highlight>
                <a:srgbClr val="FEFEFE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highlight>
                  <a:srgbClr val="FEFEFE"/>
                </a:highlight>
              </a:rPr>
              <a:t>Per esempio per installare jupyter:</a:t>
            </a:r>
            <a:endParaRPr sz="1800">
              <a:highlight>
                <a:srgbClr val="FEFEFE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rgbClr val="FEFEFE"/>
                </a:solidFill>
                <a:highlight>
                  <a:srgbClr val="000000"/>
                </a:highlight>
              </a:rPr>
              <a:t>$ </a:t>
            </a:r>
            <a:r>
              <a:rPr lang="en-US" sz="1800">
                <a:solidFill>
                  <a:srgbClr val="FEFEFE"/>
                </a:solidFill>
                <a:highlight>
                  <a:srgbClr val="000000"/>
                </a:highlight>
              </a:rPr>
              <a:t>pip install jupyter</a:t>
            </a:r>
            <a:endParaRPr sz="1800">
              <a:solidFill>
                <a:srgbClr val="FEFEFE"/>
              </a:solidFill>
              <a:highlight>
                <a:srgbClr val="000000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EFEFE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highlight>
                  <a:srgbClr val="FEFEFE"/>
                </a:highlight>
              </a:rPr>
              <a:t>Per fare una lista dei package installati:</a:t>
            </a:r>
            <a:endParaRPr sz="1800">
              <a:highlight>
                <a:srgbClr val="FEFEFE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rgbClr val="FEFEFE"/>
                </a:solidFill>
                <a:highlight>
                  <a:srgbClr val="000000"/>
                </a:highlight>
              </a:rPr>
              <a:t>$ pip list</a:t>
            </a:r>
            <a:endParaRPr sz="1800">
              <a:solidFill>
                <a:srgbClr val="FEFEFE"/>
              </a:solidFill>
              <a:highlight>
                <a:srgbClr val="000000"/>
              </a:highlight>
            </a:endParaRPr>
          </a:p>
        </p:txBody>
      </p:sp>
      <p:pic>
        <p:nvPicPr>
          <p:cNvPr id="527" name="Google Shape;5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500" y="1991975"/>
            <a:ext cx="4458374" cy="287403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53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Launch Jupyter Notebook</a:t>
            </a:r>
            <a:endParaRPr/>
          </a:p>
        </p:txBody>
      </p:sp>
      <p:sp>
        <p:nvSpPr>
          <p:cNvPr id="536" name="Google Shape;536;p53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 txBox="1"/>
          <p:nvPr>
            <p:ph idx="1" type="body"/>
          </p:nvPr>
        </p:nvSpPr>
        <p:spPr>
          <a:xfrm>
            <a:off x="0" y="1031625"/>
            <a:ext cx="7559700" cy="13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Per lanciare Jupyter Notebook navigare nella cartella in cui si desidera salvare i notebook (comando cd) e lanciare Jupyter: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rgbClr val="FEFEFE"/>
                </a:solidFill>
                <a:highlight>
                  <a:srgbClr val="000000"/>
                </a:highlight>
              </a:rPr>
              <a:t>$ jupyter notebook</a:t>
            </a:r>
            <a:endParaRPr sz="1800">
              <a:solidFill>
                <a:srgbClr val="FEFEFE"/>
              </a:solidFill>
              <a:highlight>
                <a:srgbClr val="000000"/>
              </a:highlight>
            </a:endParaRPr>
          </a:p>
        </p:txBody>
      </p:sp>
      <p:pic>
        <p:nvPicPr>
          <p:cNvPr id="538" name="Google Shape;5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2543425"/>
            <a:ext cx="685800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Google Shape;546;p54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</a:t>
            </a:r>
            <a:r>
              <a:rPr lang="en-US"/>
              <a:t>upyter Notebook</a:t>
            </a:r>
            <a:endParaRPr/>
          </a:p>
        </p:txBody>
      </p:sp>
      <p:sp>
        <p:nvSpPr>
          <p:cNvPr id="547" name="Google Shape;547;p54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50" y="917288"/>
            <a:ext cx="8019101" cy="51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5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5"/>
          <p:cNvSpPr/>
          <p:nvPr/>
        </p:nvSpPr>
        <p:spPr>
          <a:xfrm>
            <a:off x="0" y="-17462"/>
            <a:ext cx="9144000" cy="6364287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ascia" id="556" name="Google Shape;55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6105525"/>
            <a:ext cx="79248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5"/>
          <p:cNvSpPr txBox="1"/>
          <p:nvPr/>
        </p:nvSpPr>
        <p:spPr>
          <a:xfrm>
            <a:off x="1208088" y="41275"/>
            <a:ext cx="7926388" cy="398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small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queste slide sono disponibili per il download sul sito</a:t>
            </a:r>
            <a:endParaRPr b="0" i="0" sz="2000" u="none" cap="small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5"/>
          <p:cNvSpPr txBox="1"/>
          <p:nvPr/>
        </p:nvSpPr>
        <p:spPr>
          <a:xfrm>
            <a:off x="1495425" y="339725"/>
            <a:ext cx="7373620" cy="64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http://cnapoli.diag.uniroma1.it</a:t>
            </a:r>
            <a:endParaRPr b="0" i="0" sz="3600" u="non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5"/>
          <p:cNvSpPr txBox="1"/>
          <p:nvPr/>
        </p:nvSpPr>
        <p:spPr>
          <a:xfrm>
            <a:off x="1216025" y="944563"/>
            <a:ext cx="79279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</a:pPr>
            <a:r>
              <a:rPr b="0" i="0" lang="en-US" sz="900" u="none" cap="small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nella sezione dedicata al corso inserendo le credenziali della classe</a:t>
            </a:r>
            <a:endParaRPr b="0" i="0" sz="900" u="none" cap="small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5"/>
          <p:cNvSpPr txBox="1"/>
          <p:nvPr/>
        </p:nvSpPr>
        <p:spPr>
          <a:xfrm>
            <a:off x="1219200" y="1639888"/>
            <a:ext cx="7926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Slides distribuite con Licenza Creative Commons (CC BY-NC-ND 4.0)</a:t>
            </a:r>
            <a:endParaRPr b="1" i="0" sz="16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Attribuzione - Non commerciale - Non opere derivate 4.0 Internazionale</a:t>
            </a:r>
            <a:endParaRPr b="0" i="0" sz="12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PUOI CONDIVIDERLE ALLE SEGUENTI CONDIZIONI</a:t>
            </a:r>
            <a:br>
              <a:rPr b="0" i="0" lang="en-US" sz="1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(riprodurre, distribuire, comunicare o esporre in pubblico, rappresentare, eseguire e recitare questo materiale con qualsiasi mezzo e formato)</a:t>
            </a:r>
            <a:endParaRPr b="0" i="0" sz="12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Attribuzione*</a:t>
            </a:r>
            <a:endParaRPr b="1" i="0" sz="14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Devi riconoscere una menzione di paternità adeguata, fornire un link alla licenza e indicare se sono state effettuate delle modifiche. </a:t>
            </a:r>
            <a:endParaRPr b="0" i="0" sz="10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</a:pPr>
            <a:r>
              <a:rPr b="0" i="0" lang="en-US" sz="9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Puoi fare ciò in qualsiasi maniera ragionevole possibile, ma non con modalità tali da suggerire che il licenziante avalli te o il tuo utilizzo del materiale.</a:t>
            </a:r>
            <a:endParaRPr b="0" i="0" sz="12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Non Commerciale</a:t>
            </a:r>
            <a:endParaRPr b="0" i="0" sz="12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Non puoi utilizzare il materiale per scopi commerciali.</a:t>
            </a:r>
            <a:endParaRPr b="0" i="0" sz="12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Non opere derivate</a:t>
            </a:r>
            <a:endParaRPr b="1" i="0" sz="14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 remixi, trasformi il materiale o ti basi su di esso, non puoi distribuire il materiale così modificato.</a:t>
            </a:r>
            <a:endParaRPr b="0" i="0" sz="12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Divieto di restrizioni aggiuntive</a:t>
            </a:r>
            <a:endParaRPr b="1" i="0" sz="14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Non puoi applicare termini legali o misure tecnologiche che impongano ad altri soggetti dei vincoli giuridici a questa licenza</a:t>
            </a:r>
            <a:endParaRPr b="1" i="0" sz="14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Google Shape;561;p55"/>
          <p:cNvCxnSpPr/>
          <p:nvPr/>
        </p:nvCxnSpPr>
        <p:spPr>
          <a:xfrm>
            <a:off x="1636713" y="1476375"/>
            <a:ext cx="708818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34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Data Model</a:t>
            </a: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-5" y="1371600"/>
            <a:ext cx="44481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Ogni entità che esiste nel programma è un 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Ogni oggetto è identificato da un indirizzo in memoria, che si può consultare utilizzando la funzione id(obj)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Ogni oggetto ha un tipo (anch’esso un oggetto) accessibile chiamando la funzione type(obj)</a:t>
            </a:r>
            <a:endParaRPr sz="1800"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320" y="616688"/>
            <a:ext cx="3480752" cy="496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35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</a:t>
            </a: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900" y="0"/>
            <a:ext cx="4074099" cy="5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6144000" y="57214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Максим Пе, CC BY-SA 4.0 &lt;https://creativecommons.org/licenses/by-sa/4.0&gt;, via Wikimedia Commons</a:t>
            </a:r>
            <a:endParaRPr sz="600"/>
          </a:p>
        </p:txBody>
      </p:sp>
      <p:sp>
        <p:nvSpPr>
          <p:cNvPr id="261" name="Google Shape;261;p35"/>
          <p:cNvSpPr txBox="1"/>
          <p:nvPr/>
        </p:nvSpPr>
        <p:spPr>
          <a:xfrm>
            <a:off x="48575" y="1039375"/>
            <a:ext cx="36234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 Python esistono oggetti Mutabili e oggetti Immutabili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Gli oggetti mutabili possono cambiare il loro contenuto (list,set,dict)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Gli oggetti immutabili non possono cambiare il loro contenuto (Numbers, str,tuple)</a:t>
            </a:r>
            <a:endParaRPr sz="1800"/>
          </a:p>
        </p:txBody>
      </p:sp>
      <p:sp>
        <p:nvSpPr>
          <p:cNvPr id="262" name="Google Shape;262;p3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36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Garbage Collector</a:t>
            </a:r>
            <a:endParaRPr/>
          </a:p>
        </p:txBody>
      </p:sp>
      <p:sp>
        <p:nvSpPr>
          <p:cNvPr id="270" name="Google Shape;270;p36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6"/>
          <p:cNvSpPr txBox="1"/>
          <p:nvPr>
            <p:ph idx="1" type="body"/>
          </p:nvPr>
        </p:nvSpPr>
        <p:spPr>
          <a:xfrm>
            <a:off x="0" y="1371600"/>
            <a:ext cx="34776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Se assegno un oggetto ad una variabile essa contiene un riferimento all’oggetto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L’interprete Python mantiene una tabella per contare il numero di riferimenti per ogni 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Quando un oggetto non è più referenziato (diventa inaccessibile) la sua memoria viene liberata dal Garbage Collector</a:t>
            </a:r>
            <a:endParaRPr sz="1800"/>
          </a:p>
        </p:txBody>
      </p:sp>
      <p:graphicFrame>
        <p:nvGraphicFramePr>
          <p:cNvPr id="272" name="Google Shape;272;p36"/>
          <p:cNvGraphicFramePr/>
          <p:nvPr/>
        </p:nvGraphicFramePr>
        <p:xfrm>
          <a:off x="4963800" y="78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{BDCB42CF-D247-4094-9633-848517C39526}</a:tableStyleId>
              </a:tblPr>
              <a:tblGrid>
                <a:gridCol w="1690075"/>
                <a:gridCol w="1690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Object 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Refs Counter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0x7fea47569680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3" name="Google Shape;273;p36"/>
          <p:cNvSpPr/>
          <p:nvPr/>
        </p:nvSpPr>
        <p:spPr>
          <a:xfrm>
            <a:off x="4963800" y="1738775"/>
            <a:ext cx="3662100" cy="41148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[1,2,3,4]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print(hex(id(a)))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prints 0x7fea47569680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= [1,2]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1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3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4193100" y="2069075"/>
            <a:ext cx="75780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p37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Garbage Collector</a:t>
            </a:r>
            <a:endParaRPr/>
          </a:p>
        </p:txBody>
      </p:sp>
      <p:sp>
        <p:nvSpPr>
          <p:cNvPr id="283" name="Google Shape;283;p37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7"/>
          <p:cNvSpPr txBox="1"/>
          <p:nvPr>
            <p:ph idx="1" type="body"/>
          </p:nvPr>
        </p:nvSpPr>
        <p:spPr>
          <a:xfrm>
            <a:off x="0" y="1371600"/>
            <a:ext cx="34776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Se assegno un oggetto ad una variabile essa contiene un riferimento all’oggetto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L’interprete Python mantiene una tabella per contare il numero di riferimenti per ogni 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Quando un oggetto non è più referenziato (diventa inaccessibile) la sua memoria viene liberata dal Garbage Collector</a:t>
            </a:r>
            <a:endParaRPr sz="1800"/>
          </a:p>
        </p:txBody>
      </p:sp>
      <p:graphicFrame>
        <p:nvGraphicFramePr>
          <p:cNvPr id="285" name="Google Shape;285;p37"/>
          <p:cNvGraphicFramePr/>
          <p:nvPr/>
        </p:nvGraphicFramePr>
        <p:xfrm>
          <a:off x="4963800" y="78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{BDCB42CF-D247-4094-9633-848517C39526}</a:tableStyleId>
              </a:tblPr>
              <a:tblGrid>
                <a:gridCol w="1690075"/>
                <a:gridCol w="1690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Object 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Refs Counter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0x7fea47569680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6" name="Google Shape;286;p37"/>
          <p:cNvSpPr/>
          <p:nvPr/>
        </p:nvSpPr>
        <p:spPr>
          <a:xfrm>
            <a:off x="4963800" y="1738775"/>
            <a:ext cx="3662100" cy="41148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[1,2,3,4]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print(hex(id(a)))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prints 0x7fea47569680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= [1,2]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1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3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4193100" y="2719900"/>
            <a:ext cx="75780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p38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Garbage Collector</a:t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0" y="1371600"/>
            <a:ext cx="34776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Se assegno un oggetto ad una variabile essa contiene un riferimento all’oggetto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L’interprete Python mantiene una tabella per contare il numero di riferimenti per ogni 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Quando un oggetto non è più referenziato (diventa inaccessibile) la sua memoria viene liberata dal Garbage Collector</a:t>
            </a:r>
            <a:endParaRPr sz="1800"/>
          </a:p>
        </p:txBody>
      </p:sp>
      <p:graphicFrame>
        <p:nvGraphicFramePr>
          <p:cNvPr id="298" name="Google Shape;298;p38"/>
          <p:cNvGraphicFramePr/>
          <p:nvPr/>
        </p:nvGraphicFramePr>
        <p:xfrm>
          <a:off x="4963800" y="78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{BDCB42CF-D247-4094-9633-848517C39526}</a:tableStyleId>
              </a:tblPr>
              <a:tblGrid>
                <a:gridCol w="1690075"/>
                <a:gridCol w="1690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Object 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Refs Counter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0x7fea47569680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" name="Google Shape;299;p38"/>
          <p:cNvSpPr/>
          <p:nvPr/>
        </p:nvSpPr>
        <p:spPr>
          <a:xfrm>
            <a:off x="4963800" y="1738775"/>
            <a:ext cx="3662100" cy="41148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[1,2,3,4]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print(hex(id(a)))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prints 0x7fea47569680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= [1,2]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1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3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4193100" y="3584425"/>
            <a:ext cx="75780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39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Garbage Collector</a:t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0" y="1371600"/>
            <a:ext cx="34776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Se assegno un oggetto ad una variabile essa contiene un riferimento all’oggetto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L’interprete Python mantiene una tabella per contare il numero di riferimenti per ogni 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Quando un oggetto non è più referenziato (diventa inaccessibile) la sua memoria viene liberata dal Garbage Collector</a:t>
            </a:r>
            <a:endParaRPr sz="1800"/>
          </a:p>
        </p:txBody>
      </p:sp>
      <p:graphicFrame>
        <p:nvGraphicFramePr>
          <p:cNvPr id="311" name="Google Shape;311;p39"/>
          <p:cNvGraphicFramePr/>
          <p:nvPr/>
        </p:nvGraphicFramePr>
        <p:xfrm>
          <a:off x="4963800" y="78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{BDCB42CF-D247-4094-9633-848517C39526}</a:tableStyleId>
              </a:tblPr>
              <a:tblGrid>
                <a:gridCol w="1690075"/>
                <a:gridCol w="1690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Object 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Refs Counter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0x7fea47569680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2" name="Google Shape;312;p39"/>
          <p:cNvSpPr/>
          <p:nvPr/>
        </p:nvSpPr>
        <p:spPr>
          <a:xfrm>
            <a:off x="4963800" y="1738775"/>
            <a:ext cx="3662100" cy="41148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[1,2,3,4]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print(hex(id(a)))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prints 0x7fea47569680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= [1,2]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1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3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4193100" y="4021550"/>
            <a:ext cx="75780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9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type="title"/>
          </p:nvPr>
        </p:nvSpPr>
        <p:spPr>
          <a:xfrm>
            <a:off x="-12" y="373025"/>
            <a:ext cx="755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Garbage Collector</a:t>
            </a:r>
            <a:endParaRPr/>
          </a:p>
        </p:txBody>
      </p:sp>
      <p:sp>
        <p:nvSpPr>
          <p:cNvPr id="322" name="Google Shape;322;p40"/>
          <p:cNvSpPr/>
          <p:nvPr/>
        </p:nvSpPr>
        <p:spPr>
          <a:xfrm>
            <a:off x="2382838" y="-349250"/>
            <a:ext cx="18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0" y="1371600"/>
            <a:ext cx="34776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Se assegno un oggetto ad una variabile essa contiene un riferimento all’oggetto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L’interprete Python mantiene una tabella per contare il numero di riferimenti per ogni oggetto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Quando un oggetto non è più referenziato (diventa inaccessibile) la sua memoria viene liberata dal Garbage Collector</a:t>
            </a:r>
            <a:endParaRPr sz="1800"/>
          </a:p>
        </p:txBody>
      </p:sp>
      <p:graphicFrame>
        <p:nvGraphicFramePr>
          <p:cNvPr id="324" name="Google Shape;324;p40"/>
          <p:cNvGraphicFramePr/>
          <p:nvPr/>
        </p:nvGraphicFramePr>
        <p:xfrm>
          <a:off x="4963800" y="78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{BDCB42CF-D247-4094-9633-848517C39526}</a:tableStyleId>
              </a:tblPr>
              <a:tblGrid>
                <a:gridCol w="1690075"/>
                <a:gridCol w="1690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Object 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Refs Counter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0x7fea47569680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5" name="Google Shape;325;p40"/>
          <p:cNvSpPr/>
          <p:nvPr/>
        </p:nvSpPr>
        <p:spPr>
          <a:xfrm>
            <a:off x="4963800" y="1738775"/>
            <a:ext cx="3662100" cy="41148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[1,2,3,4]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print(hex(id(a)))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prints 0x7fea47569680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= [1,2]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a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c[0] = 1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= 3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/>
          <p:nvPr/>
        </p:nvSpPr>
        <p:spPr>
          <a:xfrm>
            <a:off x="4193100" y="4478100"/>
            <a:ext cx="75780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0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[FIM] </a:t>
            </a:r>
            <a:r>
              <a:rPr lang="en-US"/>
              <a:t>P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</a:t>
            </a:r>
            <a:r>
              <a:rPr lang="en-US"/>
              <a:t> Python Intro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